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8" r:id="rId5"/>
    <p:sldId id="268" r:id="rId6"/>
    <p:sldId id="269" r:id="rId7"/>
    <p:sldId id="270" r:id="rId8"/>
    <p:sldId id="277" r:id="rId9"/>
    <p:sldId id="278" r:id="rId10"/>
    <p:sldId id="271" r:id="rId11"/>
    <p:sldId id="280" r:id="rId12"/>
    <p:sldId id="282" r:id="rId13"/>
    <p:sldId id="285" r:id="rId14"/>
    <p:sldId id="284" r:id="rId15"/>
    <p:sldId id="266" r:id="rId16"/>
    <p:sldId id="287" r:id="rId17"/>
    <p:sldId id="286" r:id="rId18"/>
    <p:sldId id="276" r:id="rId19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8384F"/>
    <a:srgbClr val="7292E4"/>
    <a:srgbClr val="E7E6E6"/>
    <a:srgbClr val="EAEBF0"/>
    <a:srgbClr val="C0C3CA"/>
    <a:srgbClr val="9B75EF"/>
    <a:srgbClr val="2C567A"/>
    <a:srgbClr val="7666D8"/>
    <a:srgbClr val="0D1D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7949" autoAdjust="0"/>
  </p:normalViewPr>
  <p:slideViewPr>
    <p:cSldViewPr snapToGrid="0" showGuides="1">
      <p:cViewPr varScale="1">
        <p:scale>
          <a:sx n="113" d="100"/>
          <a:sy n="113" d="100"/>
        </p:scale>
        <p:origin x="82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407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BF404C6-F3CC-4383-8FBC-3F7F856D112C}" type="datetime1">
              <a:rPr lang="ru-RU" smtClean="0"/>
              <a:t>04.12.2024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18A1656-FDB1-442A-B22F-67D2FDA9ED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47850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E53AFD-DFF1-40C5-A030-1B2F2E9C0365}" type="datetime1">
              <a:rPr lang="ru-RU" smtClean="0"/>
              <a:pPr/>
              <a:t>04.12.2024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36304E-FDE3-4B4F-A3B7-EBE87F3FA5E2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9795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63782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07943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27046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8220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8550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5741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3326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697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4.png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 слайда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Место для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Полилиния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16" name="Полилиния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504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3AE61224-6208-4388-840A-2A613B842650}"/>
              </a:ext>
            </a:extLst>
          </p:cNvPr>
          <p:cNvGrpSpPr/>
          <p:nvPr userDrawn="1"/>
        </p:nvGrpSpPr>
        <p:grpSpPr>
          <a:xfrm>
            <a:off x="-1871180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1" name="Полилиния 5">
              <a:extLst>
                <a:ext uri="{FF2B5EF4-FFF2-40B4-BE49-F238E27FC236}">
                  <a16:creationId xmlns:a16="http://schemas.microsoft.com/office/drawing/2014/main" id="{9C262CDC-D38F-428C-A15E-DDD5A48CA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12" name="Полилиния 6">
              <a:extLst>
                <a:ext uri="{FF2B5EF4-FFF2-40B4-BE49-F238E27FC236}">
                  <a16:creationId xmlns:a16="http://schemas.microsoft.com/office/drawing/2014/main" id="{6CA70729-6AED-407B-8058-1348C4E2ED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асибо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dirty="0"/>
              <a:t>адрес электронной почты</a:t>
            </a:r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Полилиния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16" name="Полилиния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Текст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 rtl="0"/>
            <a:r>
              <a:rPr lang="ru-RU" noProof="0" dirty="0"/>
              <a:t>Место для URL-адреса веб-сайта</a:t>
            </a:r>
          </a:p>
        </p:txBody>
      </p:sp>
      <p:pic>
        <p:nvPicPr>
          <p:cNvPr id="17" name="Графический объект 16" descr="Конверт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Графический объект 17" descr="Сеть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Полилиния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16" name="Полилиния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Графический объект 18" descr="Конверт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Графический объект 19" descr="Сеть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Подзаголовок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dirty="0"/>
              <a:t>адрес электронной почты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 rtl="0"/>
            <a:r>
              <a:rPr lang="ru-RU" noProof="0" dirty="0"/>
              <a:t>Место для URL-адреса веб-сайта</a:t>
            </a:r>
          </a:p>
        </p:txBody>
      </p:sp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Место для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Полилиния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16" name="Полилиния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 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rtlCol="0"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Овал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Овал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Полилиния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ru-RU" noProof="0" dirty="0"/>
              </a:p>
            </p:txBody>
          </p:sp>
          <p:sp>
            <p:nvSpPr>
              <p:cNvPr id="20" name="Полилиния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ru-RU" noProof="0" dirty="0"/>
              </a:p>
            </p:txBody>
          </p:sp>
        </p:grpSp>
      </p:grpSp>
      <p:sp>
        <p:nvSpPr>
          <p:cNvPr id="21" name="Текст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Полилиния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US" noProof="0" dirty="0"/>
            </a:p>
          </p:txBody>
        </p:sp>
        <p:sp>
          <p:nvSpPr>
            <p:cNvPr id="25" name="Полилиния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US" noProof="0" dirty="0"/>
            </a:p>
          </p:txBody>
        </p:sp>
        <p:sp>
          <p:nvSpPr>
            <p:cNvPr id="26" name="Полилиния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US" noProof="0" dirty="0"/>
            </a:p>
          </p:txBody>
        </p:sp>
      </p:grp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Объект 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C2DFD46-BF74-47BA-A496-92ED1979C3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3" name="Заголовок 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" noProof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Полилиния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20" name="Полилиния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22" name="Полилиния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solidFill>
                <a:schemeClr val="bg1"/>
              </a:solidFill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4" name="Объект 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7" name="Объект 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332150F9-14BF-4DCB-884D-49596914C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1" name="Заголовок 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Полилиния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23" name="Полилиния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24" name="Полилиния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solidFill>
                <a:schemeClr val="bg1"/>
              </a:solidFill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4" name="Текст 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7" name="Объект 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8" name="Текст 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9" name="Объект 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3383C6B-3BE4-4380-AF26-1C21492FC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5" name="Заголовок 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Рисунок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Полилиния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16" name="Полилиния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sp>
        <p:nvSpPr>
          <p:cNvPr id="19" name="Заголовок 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6298D65-1027-4897-A948-DCEEF8FC3D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Полилиния 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22" name="Полилиния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23" name="Полилиния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solidFill>
                <a:schemeClr val="bg1"/>
              </a:solidFill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4" name="Заголовок 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17" name="Текст 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8" name="Объект 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1881DEA-0ECB-4310-ADF5-4337ACB433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 слайда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 dirty="0"/>
              <a:t>Место для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Полилиния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16" name="Полилиния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504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rtlCol="0"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Место для замещающего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Овал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ние и содержимое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 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 rtlCol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Полилиния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12" name="Полилиния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13" name="Полилиния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sp>
        <p:nvSpPr>
          <p:cNvPr id="15" name="Овал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23" name="Рисунок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 rtlCol="0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 rtlCol="0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 rtlCol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8" name="Рисунок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2" name="Овал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3" name="Рисунок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rtlCol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значок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 rtlCol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17" name="Объект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 rtlCol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0" name="Объект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rtlCol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значок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кет сравн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 rtlCol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solidFill>
                <a:schemeClr val="accent2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Овал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0" name="Объект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/>
              <a:t>Место для раздела 01</a:t>
            </a:r>
          </a:p>
        </p:txBody>
      </p:sp>
      <p:sp>
        <p:nvSpPr>
          <p:cNvPr id="23" name="Объект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5" name="Объект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/>
              <a:t>Место для раздела 02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4" name="Рисунок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значок</a:t>
            </a:r>
          </a:p>
        </p:txBody>
      </p:sp>
      <p:sp>
        <p:nvSpPr>
          <p:cNvPr id="28" name="Овал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значок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Полилиния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13" name="Полилиния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14" name="Полилиния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sp>
        <p:nvSpPr>
          <p:cNvPr id="6" name="Заголовок 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Овал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групп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Полилиния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37" name="Полилиния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  <p:sp>
          <p:nvSpPr>
            <p:cNvPr id="38" name="Полилиния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ru-RU" noProof="0" dirty="0"/>
            </a:p>
          </p:txBody>
        </p:sp>
      </p:grpSp>
      <p:sp>
        <p:nvSpPr>
          <p:cNvPr id="23" name="Овал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0" name="Полилиния: Форма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1" name="Полилиния: Форма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2" name="Полилиния: фигура 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7" name="Полилиния: Фигура 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6" name="Заголовок 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Овал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7" name="Объект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dirty="0"/>
              <a:t>Исполнительный блок 01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0" name="Объект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dirty="0"/>
              <a:t>Исполнительный блок 01</a:t>
            </a: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2" name="Объект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dirty="0"/>
              <a:t>Исполнительный блок 01</a:t>
            </a:r>
          </a:p>
        </p:txBody>
      </p:sp>
      <p:sp>
        <p:nvSpPr>
          <p:cNvPr id="33" name="Объект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4" name="Объект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ru-RU" noProof="0" dirty="0"/>
              <a:t>Исполнительный блок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 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A4B3A73-9DD3-4028-87DB-C033F5E3B44F}" type="datetime1">
              <a:rPr lang="ru-RU" noProof="0" smtClean="0"/>
              <a:t>04.12.2024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 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EC71654-96A5-4280-94F3-931C61A9F92C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729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Миссия</a:t>
            </a:r>
            <a:br>
              <a:rPr lang="ru-RU" dirty="0" smtClean="0"/>
            </a:br>
            <a:r>
              <a:rPr lang="ru-RU" dirty="0" smtClean="0"/>
              <a:t>«луна-9»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Команда: «</a:t>
            </a:r>
            <a:r>
              <a:rPr lang="en-US" dirty="0" smtClean="0"/>
              <a:t>honey moon</a:t>
            </a:r>
            <a:r>
              <a:rPr lang="ru-RU" dirty="0" smtClean="0"/>
              <a:t>»</a:t>
            </a:r>
            <a:endParaRPr lang="en-US" dirty="0" smtClean="0"/>
          </a:p>
          <a:p>
            <a:pPr rtl="0"/>
            <a:r>
              <a:rPr lang="ru-RU" dirty="0" smtClean="0"/>
              <a:t>Группа: М8О-101бв-24</a:t>
            </a:r>
            <a:endParaRPr lang="ru-RU" dirty="0"/>
          </a:p>
        </p:txBody>
      </p:sp>
      <p:pic>
        <p:nvPicPr>
          <p:cNvPr id="2058" name="Picture 10" descr="Picture background"/>
          <p:cNvPicPr>
            <a:picLocks noGrp="1" noChangeAspect="1" noChangeArrowheads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0" t="4891" r="22441" b="4850"/>
          <a:stretch/>
        </p:blipFill>
        <p:spPr bwMode="auto">
          <a:xfrm>
            <a:off x="1043939" y="1150620"/>
            <a:ext cx="4666827" cy="4788747"/>
          </a:xfrm>
          <a:prstGeom prst="ellipse">
            <a:avLst/>
          </a:prstGeom>
          <a:ln w="190500" cap="rnd">
            <a:noFill/>
            <a:prstDash val="solid"/>
          </a:ln>
          <a:effectLst>
            <a:glow rad="228600">
              <a:schemeClr val="bg1">
                <a:lumMod val="85000"/>
                <a:alpha val="40000"/>
              </a:schemeClr>
            </a:glow>
            <a:outerShdw blurRad="127000" algn="bl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Круговая стрелка 6"/>
          <p:cNvSpPr/>
          <p:nvPr/>
        </p:nvSpPr>
        <p:spPr>
          <a:xfrm rot="16200000">
            <a:off x="-2527908" y="-5605509"/>
            <a:ext cx="18275063" cy="18991228"/>
          </a:xfrm>
          <a:prstGeom prst="circularArrow">
            <a:avLst/>
          </a:prstGeom>
          <a:solidFill>
            <a:srgbClr val="C0C3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Круговая стрелка 8"/>
          <p:cNvSpPr/>
          <p:nvPr/>
        </p:nvSpPr>
        <p:spPr>
          <a:xfrm rot="16200000">
            <a:off x="-3424217" y="-4909878"/>
            <a:ext cx="17874582" cy="17599965"/>
          </a:xfrm>
          <a:prstGeom prst="circularArrow">
            <a:avLst/>
          </a:prstGeom>
          <a:solidFill>
            <a:srgbClr val="7292E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Круговая стрелка 9"/>
          <p:cNvSpPr/>
          <p:nvPr/>
        </p:nvSpPr>
        <p:spPr>
          <a:xfrm rot="16200000">
            <a:off x="-4462832" y="-5006177"/>
            <a:ext cx="19297979" cy="17472651"/>
          </a:xfrm>
          <a:prstGeom prst="circularArrow">
            <a:avLst/>
          </a:prstGeom>
          <a:solidFill>
            <a:srgbClr val="C0C3C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Круговая стрелка 10"/>
          <p:cNvSpPr/>
          <p:nvPr/>
        </p:nvSpPr>
        <p:spPr>
          <a:xfrm rot="16200000">
            <a:off x="-5781680" y="-4949461"/>
            <a:ext cx="20844282" cy="17679130"/>
          </a:xfrm>
          <a:prstGeom prst="circularArrow">
            <a:avLst/>
          </a:prstGeom>
          <a:solidFill>
            <a:srgbClr val="7292E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671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729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/>
          <p:cNvSpPr>
            <a:spLocks noGrp="1"/>
          </p:cNvSpPr>
          <p:nvPr>
            <p:ph type="pic" sz="quarter" idx="13"/>
          </p:nvPr>
        </p:nvSpPr>
        <p:spPr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4618424" y="499595"/>
            <a:ext cx="5727700" cy="613410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93700" y="6263060"/>
            <a:ext cx="1396926" cy="59494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8229600" y="228600"/>
            <a:ext cx="5727700" cy="613410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 dirty="0" smtClean="0">
                <a:solidFill>
                  <a:srgbClr val="FFFFFF"/>
                </a:solidFill>
              </a:rPr>
              <a:t>Программная реализация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704003"/>
            <a:ext cx="6273800" cy="4939103"/>
          </a:xfrm>
        </p:spPr>
        <p:txBody>
          <a:bodyPr rtlCol="0"/>
          <a:lstStyle/>
          <a:p>
            <a:pPr marL="0" indent="0" algn="just">
              <a:buNone/>
            </a:pPr>
            <a:r>
              <a:rPr lang="ru-RU" dirty="0">
                <a:solidFill>
                  <a:srgbClr val="FFFFFF"/>
                </a:solidFill>
              </a:rPr>
              <a:t>Для симуляции, получения различного рода данных из KSP напрямую в режиме реального времени мы </a:t>
            </a:r>
            <a:r>
              <a:rPr lang="ru-RU" dirty="0" smtClean="0">
                <a:solidFill>
                  <a:srgbClr val="FFFFFF"/>
                </a:solidFill>
              </a:rPr>
              <a:t>использовали </a:t>
            </a:r>
            <a:r>
              <a:rPr lang="ru-RU" dirty="0" err="1" smtClean="0">
                <a:solidFill>
                  <a:srgbClr val="FFFFFF"/>
                </a:solidFill>
              </a:rPr>
              <a:t>kRPC</a:t>
            </a:r>
            <a:r>
              <a:rPr lang="ru-RU" dirty="0">
                <a:solidFill>
                  <a:srgbClr val="FFFFFF"/>
                </a:solidFill>
              </a:rPr>
              <a:t>. Наша программа </a:t>
            </a:r>
            <a:r>
              <a:rPr lang="ru-RU" dirty="0" smtClean="0">
                <a:solidFill>
                  <a:srgbClr val="FFFFFF"/>
                </a:solidFill>
              </a:rPr>
              <a:t>получала </a:t>
            </a:r>
            <a:r>
              <a:rPr lang="ru-RU" dirty="0">
                <a:solidFill>
                  <a:srgbClr val="FFFFFF"/>
                </a:solidFill>
              </a:rPr>
              <a:t>данные о скорости ракеты. Мы </a:t>
            </a:r>
            <a:r>
              <a:rPr lang="ru-RU" dirty="0" smtClean="0">
                <a:solidFill>
                  <a:srgbClr val="FFFFFF"/>
                </a:solidFill>
              </a:rPr>
              <a:t>пользовались (и ссылались </a:t>
            </a:r>
            <a:r>
              <a:rPr lang="ru-RU" dirty="0">
                <a:solidFill>
                  <a:srgbClr val="FFFFFF"/>
                </a:solidFill>
              </a:rPr>
              <a:t>на документацию) модулем </a:t>
            </a:r>
            <a:r>
              <a:rPr lang="ru-RU" dirty="0" err="1">
                <a:solidFill>
                  <a:srgbClr val="FFFFFF"/>
                </a:solidFill>
              </a:rPr>
              <a:t>kRPC</a:t>
            </a:r>
            <a:r>
              <a:rPr lang="ru-RU" dirty="0">
                <a:solidFill>
                  <a:srgbClr val="FFFFFF"/>
                </a:solidFill>
              </a:rPr>
              <a:t> для языка программирования </a:t>
            </a:r>
            <a:r>
              <a:rPr lang="ru-RU" dirty="0" err="1">
                <a:solidFill>
                  <a:srgbClr val="FFFFFF"/>
                </a:solidFill>
              </a:rPr>
              <a:t>Python</a:t>
            </a:r>
            <a:r>
              <a:rPr lang="ru-RU" dirty="0">
                <a:solidFill>
                  <a:srgbClr val="FFFFFF"/>
                </a:solidFill>
              </a:rPr>
              <a:t> из-за динамической типизации и удобства написания кода относительно других доступных языков программирования (</a:t>
            </a:r>
            <a:r>
              <a:rPr lang="ru-RU" dirty="0" err="1">
                <a:solidFill>
                  <a:srgbClr val="FFFFFF"/>
                </a:solidFill>
              </a:rPr>
              <a:t>Lua</a:t>
            </a:r>
            <a:r>
              <a:rPr lang="ru-RU" dirty="0">
                <a:solidFill>
                  <a:srgbClr val="FFFFFF"/>
                </a:solidFill>
              </a:rPr>
              <a:t>, C- подобные, </a:t>
            </a:r>
            <a:r>
              <a:rPr lang="ru-RU" dirty="0" err="1">
                <a:solidFill>
                  <a:srgbClr val="FFFFFF"/>
                </a:solidFill>
              </a:rPr>
              <a:t>Java</a:t>
            </a:r>
            <a:r>
              <a:rPr lang="ru-RU" dirty="0">
                <a:solidFill>
                  <a:srgbClr val="FFFFFF"/>
                </a:solidFill>
              </a:rPr>
              <a:t>). Чтобы установить модификацию мы </a:t>
            </a:r>
            <a:r>
              <a:rPr lang="ru-RU" dirty="0" smtClean="0">
                <a:solidFill>
                  <a:srgbClr val="FFFFFF"/>
                </a:solidFill>
              </a:rPr>
              <a:t>скачали </a:t>
            </a:r>
            <a:r>
              <a:rPr lang="ru-RU" dirty="0">
                <a:solidFill>
                  <a:srgbClr val="FFFFFF"/>
                </a:solidFill>
              </a:rPr>
              <a:t>файлы из интернета, после чего </a:t>
            </a:r>
            <a:r>
              <a:rPr lang="ru-RU" dirty="0" smtClean="0">
                <a:solidFill>
                  <a:srgbClr val="FFFFFF"/>
                </a:solidFill>
              </a:rPr>
              <a:t>перенесли </a:t>
            </a:r>
            <a:r>
              <a:rPr lang="ru-RU" dirty="0">
                <a:solidFill>
                  <a:srgbClr val="FFFFFF"/>
                </a:solidFill>
              </a:rPr>
              <a:t>их в файлы KSP и </a:t>
            </a:r>
            <a:r>
              <a:rPr lang="ru-RU" dirty="0" smtClean="0">
                <a:solidFill>
                  <a:srgbClr val="FFFFFF"/>
                </a:solidFill>
              </a:rPr>
              <a:t>установили </a:t>
            </a:r>
            <a:r>
              <a:rPr lang="ru-RU" dirty="0">
                <a:solidFill>
                  <a:srgbClr val="FFFFFF"/>
                </a:solidFill>
              </a:rPr>
              <a:t>соединение через локальный сервер. </a:t>
            </a:r>
          </a:p>
        </p:txBody>
      </p:sp>
      <p:pic>
        <p:nvPicPr>
          <p:cNvPr id="8" name="Picture 8" descr="Picture backgroun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9" t="6373" r="3489" b="1622"/>
          <a:stretch/>
        </p:blipFill>
        <p:spPr bwMode="auto">
          <a:xfrm>
            <a:off x="8008730" y="-308910"/>
            <a:ext cx="6362417" cy="6330941"/>
          </a:xfrm>
          <a:prstGeom prst="ellipse">
            <a:avLst/>
          </a:prstGeom>
          <a:solidFill>
            <a:schemeClr val="bg1">
              <a:lumMod val="85000"/>
            </a:schemeClr>
          </a:solidFill>
          <a:ln w="63500" cap="rnd">
            <a:noFill/>
          </a:ln>
          <a:effectLst>
            <a:glow rad="1803400">
              <a:srgbClr val="9B75EF">
                <a:alpha val="87000"/>
              </a:srgbClr>
            </a:glow>
          </a:effectLst>
          <a:scene3d>
            <a:camera prst="orthographicFront"/>
            <a:lightRig rig="flat" dir="t"/>
          </a:scene3d>
          <a:sp3d extrusionH="381000">
            <a:extrusionClr>
              <a:srgbClr val="9B75EF"/>
            </a:extrusionClr>
          </a:sp3d>
        </p:spPr>
      </p:pic>
      <p:sp>
        <p:nvSpPr>
          <p:cNvPr id="12" name="Прямоугольник 11"/>
          <p:cNvSpPr/>
          <p:nvPr/>
        </p:nvSpPr>
        <p:spPr>
          <a:xfrm>
            <a:off x="513875" y="-96299"/>
            <a:ext cx="1396926" cy="59494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895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729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/>
          <p:cNvSpPr>
            <a:spLocks noGrp="1"/>
          </p:cNvSpPr>
          <p:nvPr>
            <p:ph type="pic" sz="quarter" idx="13"/>
          </p:nvPr>
        </p:nvSpPr>
        <p:spPr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4618424" y="499595"/>
            <a:ext cx="5727700" cy="613410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93700" y="6263060"/>
            <a:ext cx="1396926" cy="59494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8229600" y="228600"/>
            <a:ext cx="5727700" cy="613410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 dirty="0" smtClean="0">
                <a:solidFill>
                  <a:srgbClr val="FFFFFF"/>
                </a:solidFill>
              </a:rPr>
              <a:t>Программная реализация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825575"/>
            <a:ext cx="5892800" cy="4630163"/>
          </a:xfrm>
        </p:spPr>
        <p:txBody>
          <a:bodyPr rtlCol="0"/>
          <a:lstStyle/>
          <a:p>
            <a:pPr marL="0" indent="0" algn="just">
              <a:buNone/>
            </a:pPr>
            <a:r>
              <a:rPr lang="ru-RU" dirty="0">
                <a:solidFill>
                  <a:srgbClr val="FFFFFF"/>
                </a:solidFill>
              </a:rPr>
              <a:t>Для подсчета нашей математической модели </a:t>
            </a:r>
            <a:r>
              <a:rPr lang="ru-RU" dirty="0" smtClean="0">
                <a:solidFill>
                  <a:srgbClr val="FFFFFF"/>
                </a:solidFill>
              </a:rPr>
              <a:t>мы использовали </a:t>
            </a:r>
            <a:r>
              <a:rPr lang="ru-RU" dirty="0" err="1">
                <a:solidFill>
                  <a:srgbClr val="FFFFFF"/>
                </a:solidFill>
              </a:rPr>
              <a:t>Python</a:t>
            </a:r>
            <a:r>
              <a:rPr lang="ru-RU" dirty="0">
                <a:solidFill>
                  <a:srgbClr val="FFFFFF"/>
                </a:solidFill>
              </a:rPr>
              <a:t> и библиотеки : </a:t>
            </a:r>
            <a:r>
              <a:rPr lang="ru-RU" dirty="0" err="1">
                <a:solidFill>
                  <a:srgbClr val="FFFFFF"/>
                </a:solidFill>
              </a:rPr>
              <a:t>numpy</a:t>
            </a:r>
            <a:r>
              <a:rPr lang="ru-RU" dirty="0">
                <a:solidFill>
                  <a:srgbClr val="FFFFFF"/>
                </a:solidFill>
              </a:rPr>
              <a:t>, </a:t>
            </a:r>
            <a:r>
              <a:rPr lang="ru-RU" dirty="0" err="1">
                <a:solidFill>
                  <a:srgbClr val="FFFFFF"/>
                </a:solidFill>
              </a:rPr>
              <a:t>matplotlib.pyplot</a:t>
            </a:r>
            <a:r>
              <a:rPr lang="ru-RU" dirty="0">
                <a:solidFill>
                  <a:srgbClr val="FFFFFF"/>
                </a:solidFill>
              </a:rPr>
              <a:t>, </a:t>
            </a:r>
            <a:r>
              <a:rPr lang="ru-RU" dirty="0" err="1">
                <a:solidFill>
                  <a:srgbClr val="FFFFFF"/>
                </a:solidFill>
              </a:rPr>
              <a:t>scipy</a:t>
            </a:r>
            <a:r>
              <a:rPr lang="ru-RU" dirty="0">
                <a:solidFill>
                  <a:srgbClr val="FFFFFF"/>
                </a:solidFill>
              </a:rPr>
              <a:t>. Модули </a:t>
            </a:r>
            <a:r>
              <a:rPr lang="ru-RU" dirty="0" err="1" smtClean="0">
                <a:solidFill>
                  <a:srgbClr val="FFFFFF"/>
                </a:solidFill>
              </a:rPr>
              <a:t>numpy</a:t>
            </a:r>
            <a:r>
              <a:rPr lang="ru-RU" dirty="0" smtClean="0">
                <a:solidFill>
                  <a:srgbClr val="FFFFFF"/>
                </a:solidFill>
              </a:rPr>
              <a:t>, </a:t>
            </a:r>
            <a:r>
              <a:rPr lang="ru-RU" dirty="0" err="1">
                <a:solidFill>
                  <a:srgbClr val="FFFFFF"/>
                </a:solidFill>
              </a:rPr>
              <a:t>scipy</a:t>
            </a:r>
            <a:r>
              <a:rPr lang="ru-RU" dirty="0">
                <a:solidFill>
                  <a:srgbClr val="FFFFFF"/>
                </a:solidFill>
              </a:rPr>
              <a:t> </a:t>
            </a:r>
            <a:r>
              <a:rPr lang="ru-RU" dirty="0" smtClean="0">
                <a:solidFill>
                  <a:srgbClr val="FFFFFF"/>
                </a:solidFill>
              </a:rPr>
              <a:t>помогли </a:t>
            </a:r>
            <a:r>
              <a:rPr lang="ru-RU" dirty="0">
                <a:solidFill>
                  <a:srgbClr val="FFFFFF"/>
                </a:solidFill>
              </a:rPr>
              <a:t>нам </a:t>
            </a:r>
            <a:r>
              <a:rPr lang="ru-RU" dirty="0" smtClean="0">
                <a:solidFill>
                  <a:srgbClr val="FFFFFF"/>
                </a:solidFill>
              </a:rPr>
              <a:t>вычислить </a:t>
            </a:r>
            <a:r>
              <a:rPr lang="ru-RU" dirty="0">
                <a:solidFill>
                  <a:srgbClr val="FFFFFF"/>
                </a:solidFill>
              </a:rPr>
              <a:t>скорость относительно изменяемых переменных, а модуль </a:t>
            </a:r>
            <a:r>
              <a:rPr lang="ru-RU" dirty="0" err="1">
                <a:solidFill>
                  <a:srgbClr val="FFFFFF"/>
                </a:solidFill>
              </a:rPr>
              <a:t>matplotlib.pyplot</a:t>
            </a:r>
            <a:r>
              <a:rPr lang="ru-RU" dirty="0">
                <a:solidFill>
                  <a:srgbClr val="FFFFFF"/>
                </a:solidFill>
              </a:rPr>
              <a:t> </a:t>
            </a:r>
            <a:r>
              <a:rPr lang="ru-RU" dirty="0" smtClean="0">
                <a:solidFill>
                  <a:srgbClr val="FFFFFF"/>
                </a:solidFill>
              </a:rPr>
              <a:t>помог построить </a:t>
            </a:r>
            <a:r>
              <a:rPr lang="ru-RU" dirty="0">
                <a:solidFill>
                  <a:srgbClr val="FFFFFF"/>
                </a:solidFill>
              </a:rPr>
              <a:t>график.</a:t>
            </a:r>
          </a:p>
        </p:txBody>
      </p:sp>
      <p:pic>
        <p:nvPicPr>
          <p:cNvPr id="8" name="Picture 8" descr="Picture backgroun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9" t="6373" r="3489" b="1622"/>
          <a:stretch/>
        </p:blipFill>
        <p:spPr bwMode="auto">
          <a:xfrm>
            <a:off x="8008730" y="-308910"/>
            <a:ext cx="6362417" cy="6330941"/>
          </a:xfrm>
          <a:prstGeom prst="ellipse">
            <a:avLst/>
          </a:prstGeom>
          <a:solidFill>
            <a:schemeClr val="bg1">
              <a:lumMod val="85000"/>
            </a:schemeClr>
          </a:solidFill>
          <a:ln w="63500" cap="rnd">
            <a:noFill/>
          </a:ln>
          <a:effectLst>
            <a:glow rad="1803400">
              <a:srgbClr val="9B75EF">
                <a:alpha val="87000"/>
              </a:srgbClr>
            </a:glow>
          </a:effectLst>
          <a:scene3d>
            <a:camera prst="orthographicFront"/>
            <a:lightRig rig="flat" dir="t"/>
          </a:scene3d>
          <a:sp3d extrusionH="381000">
            <a:extrusionClr>
              <a:srgbClr val="9B75EF"/>
            </a:extrusionClr>
          </a:sp3d>
        </p:spPr>
      </p:pic>
      <p:sp>
        <p:nvSpPr>
          <p:cNvPr id="12" name="Прямоугольник 11"/>
          <p:cNvSpPr/>
          <p:nvPr/>
        </p:nvSpPr>
        <p:spPr>
          <a:xfrm>
            <a:off x="513875" y="-96299"/>
            <a:ext cx="1396926" cy="59494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376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11579826" y="6497302"/>
            <a:ext cx="294460" cy="187367"/>
          </a:xfrm>
        </p:spPr>
        <p:txBody>
          <a:bodyPr rtlCol="0"/>
          <a:lstStyle/>
          <a:p>
            <a:pPr rtl="0"/>
            <a:r>
              <a:rPr lang="ru-RU"/>
              <a:t>9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380406" y="6032844"/>
            <a:ext cx="1167719" cy="92891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10847319" y="6167726"/>
            <a:ext cx="1541462" cy="843501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07" y="455121"/>
            <a:ext cx="5123328" cy="290322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7574" y="455121"/>
            <a:ext cx="4976949" cy="2903220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766" y="3610096"/>
            <a:ext cx="5120169" cy="2887206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3295" y="3610096"/>
            <a:ext cx="5021228" cy="2887206"/>
          </a:xfrm>
          <a:prstGeom prst="rect">
            <a:avLst/>
          </a:prstGeom>
        </p:spPr>
      </p:pic>
      <p:sp>
        <p:nvSpPr>
          <p:cNvPr id="14" name="Стрелка вправо 13"/>
          <p:cNvSpPr/>
          <p:nvPr/>
        </p:nvSpPr>
        <p:spPr>
          <a:xfrm>
            <a:off x="332968" y="1433521"/>
            <a:ext cx="762000" cy="770467"/>
          </a:xfrm>
          <a:prstGeom prst="rightArrow">
            <a:avLst/>
          </a:prstGeom>
          <a:solidFill>
            <a:schemeClr val="accent2">
              <a:alpha val="97000"/>
            </a:schemeClr>
          </a:solidFill>
          <a:scene3d>
            <a:camera prst="orthographicFront"/>
            <a:lightRig rig="freezing" dir="t"/>
          </a:scene3d>
          <a:sp3d extrusionH="127000" prstMaterial="plastic">
            <a:bevelT/>
            <a:extrusionClr>
              <a:schemeClr val="tx1"/>
            </a:extrusionClr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</a:endParaRPr>
          </a:p>
        </p:txBody>
      </p:sp>
      <p:sp>
        <p:nvSpPr>
          <p:cNvPr id="15" name="Стрелка вправо 14"/>
          <p:cNvSpPr/>
          <p:nvPr/>
        </p:nvSpPr>
        <p:spPr>
          <a:xfrm>
            <a:off x="5892199" y="1588740"/>
            <a:ext cx="762000" cy="770467"/>
          </a:xfrm>
          <a:prstGeom prst="rightArrow">
            <a:avLst/>
          </a:prstGeom>
          <a:solidFill>
            <a:schemeClr val="accent2">
              <a:alpha val="97000"/>
            </a:schemeClr>
          </a:solidFill>
          <a:scene3d>
            <a:camera prst="orthographicFront"/>
            <a:lightRig rig="freezing" dir="t"/>
          </a:scene3d>
          <a:sp3d extrusionH="127000" prstMaterial="plastic">
            <a:bevelT/>
            <a:extrusionClr>
              <a:schemeClr val="tx1"/>
            </a:extrusionClr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</a:endParaRPr>
          </a:p>
        </p:txBody>
      </p:sp>
      <p:sp>
        <p:nvSpPr>
          <p:cNvPr id="16" name="Стрелка вправо 15"/>
          <p:cNvSpPr/>
          <p:nvPr/>
        </p:nvSpPr>
        <p:spPr>
          <a:xfrm>
            <a:off x="332968" y="4668465"/>
            <a:ext cx="762000" cy="770467"/>
          </a:xfrm>
          <a:prstGeom prst="rightArrow">
            <a:avLst/>
          </a:prstGeom>
          <a:solidFill>
            <a:schemeClr val="accent2">
              <a:alpha val="97000"/>
            </a:schemeClr>
          </a:solidFill>
          <a:scene3d>
            <a:camera prst="orthographicFront"/>
            <a:lightRig rig="freezing" dir="t"/>
          </a:scene3d>
          <a:sp3d extrusionH="127000" prstMaterial="plastic">
            <a:bevelT/>
            <a:extrusionClr>
              <a:schemeClr val="tx1"/>
            </a:extrusionClr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</a:endParaRPr>
          </a:p>
        </p:txBody>
      </p:sp>
      <p:sp>
        <p:nvSpPr>
          <p:cNvPr id="17" name="Стрелка вправо 16"/>
          <p:cNvSpPr/>
          <p:nvPr/>
        </p:nvSpPr>
        <p:spPr>
          <a:xfrm>
            <a:off x="5892199" y="4668465"/>
            <a:ext cx="762000" cy="770467"/>
          </a:xfrm>
          <a:prstGeom prst="rightArrow">
            <a:avLst/>
          </a:prstGeom>
          <a:solidFill>
            <a:schemeClr val="accent2">
              <a:alpha val="97000"/>
            </a:schemeClr>
          </a:solidFill>
          <a:scene3d>
            <a:camera prst="orthographicFront"/>
            <a:lightRig rig="freezing" dir="t"/>
          </a:scene3d>
          <a:sp3d extrusionH="127000" prstMaterial="plastic">
            <a:bevelT/>
            <a:extrusionClr>
              <a:schemeClr val="tx1"/>
            </a:extrusionClr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</a:endParaRPr>
          </a:p>
        </p:txBody>
      </p:sp>
      <p:sp>
        <p:nvSpPr>
          <p:cNvPr id="18" name="Стрелка вправо 17"/>
          <p:cNvSpPr/>
          <p:nvPr/>
        </p:nvSpPr>
        <p:spPr>
          <a:xfrm>
            <a:off x="11388436" y="1521497"/>
            <a:ext cx="762000" cy="770467"/>
          </a:xfrm>
          <a:prstGeom prst="rightArrow">
            <a:avLst/>
          </a:prstGeom>
          <a:solidFill>
            <a:schemeClr val="accent2">
              <a:alpha val="97000"/>
            </a:schemeClr>
          </a:solidFill>
          <a:scene3d>
            <a:camera prst="orthographicFront"/>
            <a:lightRig rig="freezing" dir="t"/>
          </a:scene3d>
          <a:sp3d extrusionH="127000" prstMaterial="plastic">
            <a:bevelT/>
            <a:extrusionClr>
              <a:schemeClr val="tx1"/>
            </a:extrusionClr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</a:endParaRPr>
          </a:p>
        </p:txBody>
      </p:sp>
      <p:sp>
        <p:nvSpPr>
          <p:cNvPr id="19" name="Стрелка вправо 18"/>
          <p:cNvSpPr/>
          <p:nvPr/>
        </p:nvSpPr>
        <p:spPr>
          <a:xfrm>
            <a:off x="11394398" y="4668464"/>
            <a:ext cx="762000" cy="770467"/>
          </a:xfrm>
          <a:prstGeom prst="rightArrow">
            <a:avLst/>
          </a:prstGeom>
          <a:solidFill>
            <a:schemeClr val="accent2">
              <a:alpha val="97000"/>
            </a:schemeClr>
          </a:solidFill>
          <a:scene3d>
            <a:camera prst="orthographicFront"/>
            <a:lightRig rig="freezing" dir="t"/>
          </a:scene3d>
          <a:sp3d extrusionH="127000" prstMaterial="plastic">
            <a:bevelT/>
            <a:extrusionClr>
              <a:schemeClr val="tx1"/>
            </a:extrusionClr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8865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11654641" y="6464051"/>
            <a:ext cx="294460" cy="187367"/>
          </a:xfrm>
        </p:spPr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9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325989" y="5999594"/>
            <a:ext cx="1167719" cy="92891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Овал 7"/>
          <p:cNvSpPr/>
          <p:nvPr/>
        </p:nvSpPr>
        <p:spPr>
          <a:xfrm>
            <a:off x="10922134" y="6134475"/>
            <a:ext cx="1541462" cy="843501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484" y="468469"/>
            <a:ext cx="5014242" cy="289711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3431" y="468469"/>
            <a:ext cx="5087623" cy="289711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484" y="3686964"/>
            <a:ext cx="5014242" cy="2869261"/>
          </a:xfrm>
          <a:prstGeom prst="rect">
            <a:avLst/>
          </a:prstGeom>
        </p:spPr>
      </p:pic>
      <p:sp>
        <p:nvSpPr>
          <p:cNvPr id="10" name="Стрелка вправо 9"/>
          <p:cNvSpPr/>
          <p:nvPr/>
        </p:nvSpPr>
        <p:spPr>
          <a:xfrm>
            <a:off x="459484" y="1531794"/>
            <a:ext cx="762000" cy="770467"/>
          </a:xfrm>
          <a:prstGeom prst="rightArrow">
            <a:avLst/>
          </a:prstGeom>
          <a:solidFill>
            <a:schemeClr val="accent2">
              <a:alpha val="97000"/>
            </a:schemeClr>
          </a:solidFill>
          <a:scene3d>
            <a:camera prst="orthographicFront"/>
            <a:lightRig rig="freezing" dir="t"/>
          </a:scene3d>
          <a:sp3d extrusionH="127000" prstMaterial="plastic">
            <a:bevelT/>
            <a:extrusionClr>
              <a:schemeClr val="tx1"/>
            </a:extrusionClr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</a:endParaRPr>
          </a:p>
        </p:txBody>
      </p:sp>
      <p:sp>
        <p:nvSpPr>
          <p:cNvPr id="11" name="Стрелка вправо 10"/>
          <p:cNvSpPr/>
          <p:nvPr/>
        </p:nvSpPr>
        <p:spPr>
          <a:xfrm>
            <a:off x="5748079" y="1531793"/>
            <a:ext cx="762000" cy="770467"/>
          </a:xfrm>
          <a:prstGeom prst="rightArrow">
            <a:avLst/>
          </a:prstGeom>
          <a:solidFill>
            <a:schemeClr val="accent2">
              <a:alpha val="97000"/>
            </a:schemeClr>
          </a:solidFill>
          <a:scene3d>
            <a:camera prst="orthographicFront"/>
            <a:lightRig rig="freezing" dir="t"/>
          </a:scene3d>
          <a:sp3d extrusionH="127000" prstMaterial="plastic">
            <a:bevelT/>
            <a:extrusionClr>
              <a:schemeClr val="tx1"/>
            </a:extrusionClr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</a:endParaRPr>
          </a:p>
        </p:txBody>
      </p:sp>
      <p:sp>
        <p:nvSpPr>
          <p:cNvPr id="12" name="Стрелка вправо 11"/>
          <p:cNvSpPr/>
          <p:nvPr/>
        </p:nvSpPr>
        <p:spPr>
          <a:xfrm>
            <a:off x="459484" y="4829020"/>
            <a:ext cx="762000" cy="770467"/>
          </a:xfrm>
          <a:prstGeom prst="rightArrow">
            <a:avLst/>
          </a:prstGeom>
          <a:solidFill>
            <a:schemeClr val="accent2">
              <a:alpha val="97000"/>
            </a:schemeClr>
          </a:solidFill>
          <a:scene3d>
            <a:camera prst="orthographicFront"/>
            <a:lightRig rig="freezing" dir="t"/>
          </a:scene3d>
          <a:sp3d extrusionH="127000" prstMaterial="plastic">
            <a:bevelT/>
            <a:extrusionClr>
              <a:schemeClr val="tx1"/>
            </a:extrusionClr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</a:endParaRPr>
          </a:p>
        </p:txBody>
      </p:sp>
      <p:sp>
        <p:nvSpPr>
          <p:cNvPr id="14" name="Стрелка вправо 13"/>
          <p:cNvSpPr/>
          <p:nvPr/>
        </p:nvSpPr>
        <p:spPr>
          <a:xfrm>
            <a:off x="11311865" y="1531792"/>
            <a:ext cx="762000" cy="770467"/>
          </a:xfrm>
          <a:prstGeom prst="rightArrow">
            <a:avLst/>
          </a:prstGeom>
          <a:solidFill>
            <a:schemeClr val="accent2">
              <a:alpha val="97000"/>
            </a:schemeClr>
          </a:solidFill>
          <a:scene3d>
            <a:camera prst="orthographicFront"/>
            <a:lightRig rig="freezing" dir="t"/>
          </a:scene3d>
          <a:sp3d extrusionH="127000" prstMaterial="plastic">
            <a:bevelT/>
            <a:extrusionClr>
              <a:schemeClr val="tx1"/>
            </a:extrusionClr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4683" y="3686964"/>
            <a:ext cx="5016371" cy="2863512"/>
          </a:xfrm>
          <a:prstGeom prst="rect">
            <a:avLst/>
          </a:prstGeom>
        </p:spPr>
      </p:pic>
      <p:sp>
        <p:nvSpPr>
          <p:cNvPr id="13" name="Стрелка вправо 12"/>
          <p:cNvSpPr/>
          <p:nvPr/>
        </p:nvSpPr>
        <p:spPr>
          <a:xfrm>
            <a:off x="5748079" y="4829019"/>
            <a:ext cx="762000" cy="770467"/>
          </a:xfrm>
          <a:prstGeom prst="rightArrow">
            <a:avLst/>
          </a:prstGeom>
          <a:solidFill>
            <a:schemeClr val="accent2">
              <a:alpha val="97000"/>
            </a:schemeClr>
          </a:solidFill>
          <a:scene3d>
            <a:camera prst="orthographicFront"/>
            <a:lightRig rig="freezing" dir="t"/>
          </a:scene3d>
          <a:sp3d extrusionH="127000" prstMaterial="plastic">
            <a:bevelT/>
            <a:extrusionClr>
              <a:schemeClr val="tx1"/>
            </a:extrusionClr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7665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EC71654-96A5-4280-94F3-931C61A9F92C}" type="slidenum">
              <a:rPr lang="en-US" noProof="0" smtClean="0"/>
              <a:pPr rtl="0"/>
              <a:t>14</a:t>
            </a:fld>
            <a:endParaRPr lang="en-US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ходе проведения и</a:t>
            </a:r>
            <a:r>
              <a:rPr lang="ru-RU" dirty="0" smtClean="0"/>
              <a:t>сследования </a:t>
            </a:r>
            <a:r>
              <a:rPr lang="ru-RU" dirty="0"/>
              <a:t>наша команда научилась работать вместе, </a:t>
            </a:r>
            <a:r>
              <a:rPr lang="ru-RU" dirty="0" smtClean="0"/>
              <a:t>искать </a:t>
            </a:r>
            <a:r>
              <a:rPr lang="ru-RU" dirty="0"/>
              <a:t>нужную информацию для выполнения конкретной задачи, находить правильные источники, </a:t>
            </a:r>
            <a:r>
              <a:rPr lang="ru-RU" dirty="0" smtClean="0"/>
              <a:t>также мы освоили </a:t>
            </a:r>
            <a:r>
              <a:rPr lang="ru-RU" dirty="0"/>
              <a:t>новую программу (космический симулятор) </a:t>
            </a:r>
            <a:r>
              <a:rPr lang="ru-RU" dirty="0" err="1"/>
              <a:t>Kerbal</a:t>
            </a:r>
            <a:r>
              <a:rPr lang="ru-RU" dirty="0"/>
              <a:t> </a:t>
            </a:r>
            <a:r>
              <a:rPr lang="ru-RU" dirty="0" err="1"/>
              <a:t>Space</a:t>
            </a:r>
            <a:r>
              <a:rPr lang="ru-RU" dirty="0"/>
              <a:t> </a:t>
            </a:r>
            <a:r>
              <a:rPr lang="ru-RU" dirty="0" err="1"/>
              <a:t>Program</a:t>
            </a:r>
            <a:r>
              <a:rPr lang="ru-RU" dirty="0"/>
              <a:t>, с помощью </a:t>
            </a:r>
            <a:r>
              <a:rPr lang="ru-RU" dirty="0" smtClean="0"/>
              <a:t>которой </a:t>
            </a:r>
            <a:r>
              <a:rPr lang="ru-RU" dirty="0"/>
              <a:t>изучили строение ракеты, смогли спроектировать свой космический </a:t>
            </a:r>
            <a:r>
              <a:rPr lang="ru-RU" dirty="0" smtClean="0"/>
              <a:t>корабль и реализовать </a:t>
            </a:r>
            <a:r>
              <a:rPr lang="ru-RU" dirty="0"/>
              <a:t>миссию </a:t>
            </a:r>
            <a:r>
              <a:rPr lang="ru-RU" dirty="0" smtClean="0"/>
              <a:t>«Луна-9» до </a:t>
            </a:r>
            <a:r>
              <a:rPr lang="ru-RU" dirty="0"/>
              <a:t>этапа запуска четвертой ступени.</a:t>
            </a: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68300" y="6176963"/>
            <a:ext cx="1524000" cy="87153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/>
          <p:cNvSpPr/>
          <p:nvPr/>
        </p:nvSpPr>
        <p:spPr>
          <a:xfrm>
            <a:off x="10631189" y="6126163"/>
            <a:ext cx="1541462" cy="843501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925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838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Спасибо за внимание!</a:t>
            </a:r>
            <a:endParaRPr lang="ru-RU" dirty="0"/>
          </a:p>
        </p:txBody>
      </p:sp>
      <p:pic>
        <p:nvPicPr>
          <p:cNvPr id="2050" name="Picture 2" descr="Picture background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482600" y="-342900"/>
            <a:ext cx="14528800" cy="7861300"/>
          </a:xfrm>
          <a:prstGeom prst="rect">
            <a:avLst/>
          </a:prstGeom>
          <a:solidFill>
            <a:srgbClr val="7292E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583332"/>
            <a:ext cx="5664200" cy="3861668"/>
          </a:xfrm>
        </p:spPr>
        <p:txBody>
          <a:bodyPr rtlCol="0"/>
          <a:lstStyle/>
          <a:p>
            <a:pPr algn="just" rtl="0"/>
            <a:r>
              <a:rPr lang="ru-RU" sz="2000" dirty="0" smtClean="0"/>
              <a:t>Миссия «Луна-9» внесла огромный вклад в наше понимание Луны и помогла установить основы для дальнейших исследований космоса. В данное время она остаётся важным объектом изучения для учёных и космонавтов, продолжающих работу над будущими миссиями на Луну и за её пределами. Что же сделали советские учёные, что «Луна-9» смогла совершить мягкое приземление и собрать новую информацию о спутнике Земли?</a:t>
            </a:r>
            <a:r>
              <a:rPr lang="ru-RU" sz="2000" dirty="0"/>
              <a:t> </a:t>
            </a:r>
            <a:r>
              <a:rPr lang="ru-RU" sz="2000" dirty="0" smtClean="0"/>
              <a:t>Наша команда провела </a:t>
            </a:r>
            <a:r>
              <a:rPr lang="ru-RU" sz="2000" dirty="0"/>
              <a:t>и</a:t>
            </a:r>
            <a:r>
              <a:rPr lang="ru-RU" sz="2000" dirty="0" smtClean="0"/>
              <a:t>сследование, чтобы ответить на этот вопрос.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ru-RU" smtClean="0"/>
              <a:pPr rtl="0"/>
              <a:t>2</a:t>
            </a:fld>
            <a:endParaRPr lang="ru-RU"/>
          </a:p>
        </p:txBody>
      </p:sp>
      <p:pic>
        <p:nvPicPr>
          <p:cNvPr id="3074" name="Picture 2" descr="Picture background"/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2" t="1992" r="4146" b="12774"/>
          <a:stretch/>
        </p:blipFill>
        <p:spPr bwMode="auto">
          <a:xfrm>
            <a:off x="6143996" y="2514166"/>
            <a:ext cx="5219700" cy="4876800"/>
          </a:xfrm>
          <a:prstGeom prst="ellipse">
            <a:avLst/>
          </a:prstGeom>
          <a:ln w="190500" cap="rnd">
            <a:noFill/>
            <a:prstDash val="solid"/>
          </a:ln>
          <a:effectLst>
            <a:glow rad="508000">
              <a:srgbClr val="FFFFFF">
                <a:alpha val="61000"/>
              </a:srgbClr>
            </a:glow>
            <a:outerShdw blurRad="127000" algn="bl" rotWithShape="0">
              <a:srgbClr val="000000"/>
            </a:outerShdw>
          </a:effectLst>
          <a:scene3d>
            <a:camera prst="orthographicFront"/>
            <a:lightRig rig="flat" dir="t"/>
          </a:scene3d>
          <a:sp3d extrusionH="76200">
            <a:bevelT w="165100" prst="coolSlant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вал 5"/>
          <p:cNvSpPr/>
          <p:nvPr/>
        </p:nvSpPr>
        <p:spPr>
          <a:xfrm>
            <a:off x="11163486" y="6221355"/>
            <a:ext cx="1541462" cy="843501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9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вал 7"/>
          <p:cNvSpPr/>
          <p:nvPr/>
        </p:nvSpPr>
        <p:spPr>
          <a:xfrm>
            <a:off x="363538" y="6115220"/>
            <a:ext cx="1389062" cy="681037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727200"/>
            <a:ext cx="4622801" cy="5536476"/>
          </a:xfrm>
        </p:spPr>
        <p:txBody>
          <a:bodyPr rtlCol="0"/>
          <a:lstStyle/>
          <a:p>
            <a:pPr marL="0" indent="0">
              <a:buNone/>
            </a:pPr>
            <a:r>
              <a:rPr lang="ru-RU" sz="2800" dirty="0" smtClean="0">
                <a:solidFill>
                  <a:srgbClr val="FFFFFF"/>
                </a:solidFill>
              </a:rPr>
              <a:t>Провести </a:t>
            </a:r>
            <a:r>
              <a:rPr lang="ru-RU" sz="2800" dirty="0">
                <a:solidFill>
                  <a:srgbClr val="FFFFFF"/>
                </a:solidFill>
              </a:rPr>
              <a:t>симуляцию миссии «Луна-9» в </a:t>
            </a:r>
            <a:r>
              <a:rPr lang="en-US" sz="2800" dirty="0">
                <a:solidFill>
                  <a:srgbClr val="FFFFFF"/>
                </a:solidFill>
              </a:rPr>
              <a:t>KSP</a:t>
            </a:r>
            <a:r>
              <a:rPr lang="ru-RU" sz="2800" dirty="0">
                <a:solidFill>
                  <a:srgbClr val="FFFFFF"/>
                </a:solidFill>
              </a:rPr>
              <a:t>, научиться работе с библиотекой </a:t>
            </a:r>
            <a:r>
              <a:rPr lang="en-US" sz="2800" dirty="0" err="1">
                <a:solidFill>
                  <a:srgbClr val="FFFFFF"/>
                </a:solidFill>
              </a:rPr>
              <a:t>kRPC</a:t>
            </a:r>
            <a:r>
              <a:rPr lang="ru-RU" sz="2800" dirty="0">
                <a:solidFill>
                  <a:srgbClr val="FFFFFF"/>
                </a:solidFill>
              </a:rPr>
              <a:t>, написать программу, получающие данные о полёте во время симуляции в </a:t>
            </a:r>
            <a:r>
              <a:rPr lang="en-US" sz="2800" dirty="0">
                <a:solidFill>
                  <a:srgbClr val="FFFFFF"/>
                </a:solidFill>
              </a:rPr>
              <a:t>KSP</a:t>
            </a:r>
            <a:r>
              <a:rPr lang="ru-RU" sz="2800" dirty="0">
                <a:solidFill>
                  <a:srgbClr val="FFFFFF"/>
                </a:solidFill>
              </a:rPr>
              <a:t>, сравнить результаты работы программы с результатами, полученными с помощью математической и физической моделей</a:t>
            </a:r>
            <a:r>
              <a:rPr lang="ru-RU" sz="2800" dirty="0" smtClean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ru-RU" smtClean="0"/>
              <a:pPr rtl="0"/>
              <a:t>3</a:t>
            </a:fld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>
                <a:solidFill>
                  <a:srgbClr val="FFFFFF"/>
                </a:solidFill>
              </a:rPr>
              <a:t>Цели миссии</a:t>
            </a:r>
            <a:r>
              <a:rPr lang="ru-RU" dirty="0">
                <a:solidFill>
                  <a:srgbClr val="FFFFFF"/>
                </a:solidFill>
              </a:rPr>
              <a:t/>
            </a:r>
            <a:br>
              <a:rPr lang="ru-RU" dirty="0">
                <a:solidFill>
                  <a:srgbClr val="FFFFFF"/>
                </a:solidFill>
              </a:rPr>
            </a:br>
            <a:endParaRPr lang="ru-RU" dirty="0">
              <a:solidFill>
                <a:srgbClr val="FFFFFF"/>
              </a:solidFill>
            </a:endParaRPr>
          </a:p>
        </p:txBody>
      </p:sp>
      <p:pic>
        <p:nvPicPr>
          <p:cNvPr id="4104" name="Picture 8" descr="Picture background"/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1" t="9615" r="3020" b="1388"/>
          <a:stretch/>
        </p:blipFill>
        <p:spPr bwMode="auto">
          <a:xfrm>
            <a:off x="7315200" y="-762000"/>
            <a:ext cx="5816601" cy="5613400"/>
          </a:xfrm>
          <a:prstGeom prst="ellipse">
            <a:avLst/>
          </a:prstGeom>
          <a:ln w="63500" cap="rnd">
            <a:noFill/>
          </a:ln>
          <a:effectLst>
            <a:glow rad="1905000">
              <a:srgbClr val="9B75EF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Овал 14"/>
          <p:cNvSpPr/>
          <p:nvPr/>
        </p:nvSpPr>
        <p:spPr>
          <a:xfrm>
            <a:off x="363538" y="-304800"/>
            <a:ext cx="1541462" cy="843501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>
            <a:off x="10887425" y="6221355"/>
            <a:ext cx="1541462" cy="843501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729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/>
          <p:cNvSpPr>
            <a:spLocks noGrp="1"/>
          </p:cNvSpPr>
          <p:nvPr>
            <p:ph type="pic" sz="quarter" idx="13"/>
          </p:nvPr>
        </p:nvSpPr>
        <p:spPr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4618424" y="499595"/>
            <a:ext cx="5727700" cy="613410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393700" y="6263060"/>
            <a:ext cx="1396926" cy="59494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8229600" y="228600"/>
            <a:ext cx="5727700" cy="613410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 dirty="0">
                <a:solidFill>
                  <a:srgbClr val="FFFFFF"/>
                </a:solidFill>
              </a:rPr>
              <a:t>Задачи команды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358900"/>
            <a:ext cx="8001000" cy="6083300"/>
          </a:xfrm>
        </p:spPr>
        <p:txBody>
          <a:bodyPr rtlCol="0"/>
          <a:lstStyle/>
          <a:p>
            <a:pPr marL="0" indent="0">
              <a:buNone/>
            </a:pPr>
            <a:endParaRPr lang="ru-RU" dirty="0" smtClean="0">
              <a:solidFill>
                <a:srgbClr val="FFFFFF"/>
              </a:solidFill>
            </a:endParaRPr>
          </a:p>
          <a:p>
            <a:r>
              <a:rPr lang="ru-RU" dirty="0">
                <a:solidFill>
                  <a:srgbClr val="FFFFFF"/>
                </a:solidFill>
              </a:rPr>
              <a:t>Изучить доступную информацию о полёте «Луна-9», проанализировать её.</a:t>
            </a:r>
          </a:p>
          <a:p>
            <a:r>
              <a:rPr lang="ru-RU" dirty="0">
                <a:solidFill>
                  <a:srgbClr val="FFFFFF"/>
                </a:solidFill>
              </a:rPr>
              <a:t>Произвести расчеты и создать математическую и физические модели. Разработать программную реализацию математической модели.</a:t>
            </a:r>
          </a:p>
          <a:p>
            <a:r>
              <a:rPr lang="ru-RU" dirty="0">
                <a:solidFill>
                  <a:srgbClr val="FFFFFF"/>
                </a:solidFill>
              </a:rPr>
              <a:t>Осуществить сборку аналогичной ракеты в </a:t>
            </a:r>
            <a:r>
              <a:rPr lang="en-US" dirty="0">
                <a:solidFill>
                  <a:srgbClr val="FFFFFF"/>
                </a:solidFill>
              </a:rPr>
              <a:t>KSP</a:t>
            </a:r>
            <a:r>
              <a:rPr lang="ru-RU" dirty="0">
                <a:solidFill>
                  <a:srgbClr val="FFFFFF"/>
                </a:solidFill>
              </a:rPr>
              <a:t>.</a:t>
            </a:r>
          </a:p>
          <a:p>
            <a:r>
              <a:rPr lang="ru-RU" dirty="0">
                <a:solidFill>
                  <a:srgbClr val="FFFFFF"/>
                </a:solidFill>
              </a:rPr>
              <a:t>Разработать автопилот.</a:t>
            </a:r>
          </a:p>
          <a:p>
            <a:r>
              <a:rPr lang="ru-RU" dirty="0">
                <a:solidFill>
                  <a:srgbClr val="FFFFFF"/>
                </a:solidFill>
              </a:rPr>
              <a:t>Смоделировать часть полёта в </a:t>
            </a:r>
            <a:r>
              <a:rPr lang="en-US" dirty="0">
                <a:solidFill>
                  <a:srgbClr val="FFFFFF"/>
                </a:solidFill>
              </a:rPr>
              <a:t>KSP</a:t>
            </a:r>
            <a:r>
              <a:rPr lang="ru-RU" dirty="0">
                <a:solidFill>
                  <a:srgbClr val="FFFFFF"/>
                </a:solidFill>
              </a:rPr>
              <a:t>.</a:t>
            </a:r>
          </a:p>
          <a:p>
            <a:r>
              <a:rPr lang="ru-RU" dirty="0">
                <a:solidFill>
                  <a:srgbClr val="FFFFFF"/>
                </a:solidFill>
              </a:rPr>
              <a:t>Проанализировать данные, полученные на основании математической модели и во время симуляции в </a:t>
            </a:r>
            <a:r>
              <a:rPr lang="en-US" dirty="0">
                <a:solidFill>
                  <a:srgbClr val="FFFFFF"/>
                </a:solidFill>
              </a:rPr>
              <a:t>KSP</a:t>
            </a:r>
            <a:r>
              <a:rPr lang="ru-RU" dirty="0">
                <a:solidFill>
                  <a:srgbClr val="FFFFFF"/>
                </a:solidFill>
              </a:rPr>
              <a:t>.</a:t>
            </a:r>
          </a:p>
          <a:p>
            <a:r>
              <a:rPr lang="ru-RU" dirty="0">
                <a:solidFill>
                  <a:srgbClr val="FFFFFF"/>
                </a:solidFill>
              </a:rPr>
              <a:t>Составить отчет, презентацию и видео.</a:t>
            </a:r>
          </a:p>
          <a:p>
            <a:pPr marL="0" indent="0">
              <a:buNone/>
            </a:pPr>
            <a:endParaRPr lang="ru-RU" dirty="0">
              <a:solidFill>
                <a:srgbClr val="FFFFFF"/>
              </a:solidFill>
            </a:endParaRPr>
          </a:p>
        </p:txBody>
      </p:sp>
      <p:pic>
        <p:nvPicPr>
          <p:cNvPr id="8" name="Picture 8" descr="Picture backgroun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9" t="6373" r="3489" b="1622"/>
          <a:stretch/>
        </p:blipFill>
        <p:spPr bwMode="auto">
          <a:xfrm>
            <a:off x="8008730" y="-308910"/>
            <a:ext cx="6362417" cy="6330941"/>
          </a:xfrm>
          <a:prstGeom prst="ellipse">
            <a:avLst/>
          </a:prstGeom>
          <a:solidFill>
            <a:schemeClr val="bg1">
              <a:lumMod val="85000"/>
            </a:schemeClr>
          </a:solidFill>
          <a:ln w="63500" cap="rnd">
            <a:noFill/>
          </a:ln>
          <a:effectLst>
            <a:glow rad="1803400">
              <a:srgbClr val="9B75EF">
                <a:alpha val="87000"/>
              </a:srgbClr>
            </a:glow>
          </a:effectLst>
          <a:scene3d>
            <a:camera prst="orthographicFront"/>
            <a:lightRig rig="flat" dir="t"/>
          </a:scene3d>
          <a:sp3d extrusionH="381000">
            <a:extrusionClr>
              <a:srgbClr val="9B75EF"/>
            </a:extrusionClr>
          </a:sp3d>
        </p:spPr>
      </p:pic>
      <p:sp>
        <p:nvSpPr>
          <p:cNvPr id="12" name="Прямоугольник 11"/>
          <p:cNvSpPr/>
          <p:nvPr/>
        </p:nvSpPr>
        <p:spPr>
          <a:xfrm>
            <a:off x="513875" y="-96299"/>
            <a:ext cx="1396926" cy="59494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/>
          <p:cNvSpPr/>
          <p:nvPr/>
        </p:nvSpPr>
        <p:spPr>
          <a:xfrm>
            <a:off x="10851706" y="6704409"/>
            <a:ext cx="1541462" cy="843501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9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Прямоугольник 23"/>
          <p:cNvSpPr/>
          <p:nvPr/>
        </p:nvSpPr>
        <p:spPr>
          <a:xfrm>
            <a:off x="77972" y="6192043"/>
            <a:ext cx="4355805" cy="527391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>
            <a:off x="308344" y="-381512"/>
            <a:ext cx="11883656" cy="3498112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648586" y="1573619"/>
            <a:ext cx="10715110" cy="1965649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BFCA16-8D78-4A87-9023-708458E3A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556" y="473254"/>
            <a:ext cx="11150600" cy="920336"/>
          </a:xfrm>
        </p:spPr>
        <p:txBody>
          <a:bodyPr rtlCol="0"/>
          <a:lstStyle/>
          <a:p>
            <a:pPr rtl="0"/>
            <a:r>
              <a:rPr lang="ru-RU" dirty="0" smtClean="0">
                <a:solidFill>
                  <a:srgbClr val="FFFFFF"/>
                </a:solidFill>
              </a:rPr>
              <a:t>Наша команда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ru-RU" smtClean="0"/>
              <a:pPr rtl="0"/>
              <a:t>5</a:t>
            </a:fld>
            <a:endParaRPr lang="ru-RU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3697" y="2896380"/>
            <a:ext cx="2588705" cy="1749005"/>
          </a:xfrm>
        </p:spPr>
        <p:txBody>
          <a:bodyPr rtlCol="0"/>
          <a:lstStyle/>
          <a:p>
            <a:r>
              <a:rPr lang="ru-RU" dirty="0" err="1">
                <a:solidFill>
                  <a:srgbClr val="FFFFFF"/>
                </a:solidFill>
              </a:rPr>
              <a:t>Тимлид</a:t>
            </a:r>
            <a:r>
              <a:rPr lang="ru-RU" dirty="0">
                <a:solidFill>
                  <a:srgbClr val="FFFFFF"/>
                </a:solidFill>
              </a:rPr>
              <a:t>, программист, дизайнер, математик </a:t>
            </a:r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823635" y="1645944"/>
            <a:ext cx="2588705" cy="1414131"/>
          </a:xfrm>
        </p:spPr>
        <p:txBody>
          <a:bodyPr rtlCol="0"/>
          <a:lstStyle/>
          <a:p>
            <a:pPr rtl="0"/>
            <a:r>
              <a:rPr lang="ru-RU" dirty="0" smtClean="0">
                <a:solidFill>
                  <a:srgbClr val="FFFFFF"/>
                </a:solidFill>
              </a:rPr>
              <a:t>Митрофанова варвара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8779216" y="2892637"/>
            <a:ext cx="2588705" cy="1749005"/>
          </a:xfrm>
        </p:spPr>
        <p:txBody>
          <a:bodyPr rtlCol="0"/>
          <a:lstStyle/>
          <a:p>
            <a:r>
              <a:rPr lang="ru-RU" dirty="0">
                <a:solidFill>
                  <a:srgbClr val="FFFFFF"/>
                </a:solidFill>
              </a:rPr>
              <a:t>Инженер, программист, математик, дизайнер 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8779217" y="1645943"/>
            <a:ext cx="2588705" cy="1414131"/>
          </a:xfrm>
        </p:spPr>
        <p:txBody>
          <a:bodyPr rtlCol="0"/>
          <a:lstStyle/>
          <a:p>
            <a:pPr rtl="0"/>
            <a:r>
              <a:rPr lang="ru-RU" dirty="0" smtClean="0">
                <a:solidFill>
                  <a:srgbClr val="FFFFFF"/>
                </a:solidFill>
              </a:rPr>
              <a:t>Елистратова </a:t>
            </a:r>
            <a:r>
              <a:rPr lang="ru-RU" dirty="0" err="1" smtClean="0">
                <a:solidFill>
                  <a:srgbClr val="FFFFFF"/>
                </a:solidFill>
              </a:rPr>
              <a:t>ирина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5823636" y="5056436"/>
            <a:ext cx="2588705" cy="1749005"/>
          </a:xfrm>
        </p:spPr>
        <p:txBody>
          <a:bodyPr rtlCol="0"/>
          <a:lstStyle/>
          <a:p>
            <a:r>
              <a:rPr lang="ru-RU" dirty="0">
                <a:solidFill>
                  <a:srgbClr val="FFFFFF"/>
                </a:solidFill>
              </a:rPr>
              <a:t>Главный программист, математик, дизайнер </a:t>
            </a:r>
          </a:p>
        </p:txBody>
      </p:sp>
      <p:sp>
        <p:nvSpPr>
          <p:cNvPr id="13" name="Объект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5823636" y="3888971"/>
            <a:ext cx="2588705" cy="1414131"/>
          </a:xfrm>
        </p:spPr>
        <p:txBody>
          <a:bodyPr rtlCol="0"/>
          <a:lstStyle/>
          <a:p>
            <a:pPr rtl="0"/>
            <a:r>
              <a:rPr lang="ru-RU" dirty="0" err="1" smtClean="0">
                <a:solidFill>
                  <a:srgbClr val="FFFFFF"/>
                </a:solidFill>
              </a:rPr>
              <a:t>Асриева</a:t>
            </a:r>
            <a:r>
              <a:rPr lang="ru-RU" dirty="0" smtClean="0">
                <a:solidFill>
                  <a:srgbClr val="FFFFFF"/>
                </a:solidFill>
              </a:rPr>
              <a:t> анна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14" name="Объект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8905515" y="5056435"/>
            <a:ext cx="2588705" cy="1749005"/>
          </a:xfrm>
        </p:spPr>
        <p:txBody>
          <a:bodyPr rtlCol="0"/>
          <a:lstStyle/>
          <a:p>
            <a:r>
              <a:rPr lang="ru-RU" dirty="0">
                <a:solidFill>
                  <a:srgbClr val="FFFFFF"/>
                </a:solidFill>
              </a:rPr>
              <a:t>Главный математик, программист, дизайнер </a:t>
            </a:r>
          </a:p>
        </p:txBody>
      </p:sp>
      <p:sp>
        <p:nvSpPr>
          <p:cNvPr id="15" name="Объект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8818992" y="3888971"/>
            <a:ext cx="2588705" cy="1414131"/>
          </a:xfrm>
        </p:spPr>
        <p:txBody>
          <a:bodyPr rtlCol="0"/>
          <a:lstStyle/>
          <a:p>
            <a:pPr rtl="0"/>
            <a:r>
              <a:rPr lang="ru-RU" dirty="0" smtClean="0">
                <a:solidFill>
                  <a:srgbClr val="FFFFFF"/>
                </a:solidFill>
              </a:rPr>
              <a:t>Кознева </a:t>
            </a:r>
            <a:r>
              <a:rPr lang="ru-RU" dirty="0" err="1" smtClean="0">
                <a:solidFill>
                  <a:srgbClr val="FFFFFF"/>
                </a:solidFill>
              </a:rPr>
              <a:t>ксения</a:t>
            </a:r>
            <a:endParaRPr lang="ru-RU" dirty="0">
              <a:solidFill>
                <a:srgbClr val="FFFFFF"/>
              </a:solidFill>
            </a:endParaRPr>
          </a:p>
        </p:txBody>
      </p:sp>
      <p:pic>
        <p:nvPicPr>
          <p:cNvPr id="26" name="Picture 8" descr="Picture backgroun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9" t="6373" r="3489" b="1622"/>
          <a:stretch/>
        </p:blipFill>
        <p:spPr bwMode="auto">
          <a:xfrm>
            <a:off x="-1747811" y="2248356"/>
            <a:ext cx="6362417" cy="6330941"/>
          </a:xfrm>
          <a:prstGeom prst="ellipse">
            <a:avLst/>
          </a:prstGeom>
          <a:solidFill>
            <a:schemeClr val="bg1">
              <a:lumMod val="85000"/>
            </a:schemeClr>
          </a:solidFill>
          <a:ln w="63500" cap="rnd">
            <a:noFill/>
          </a:ln>
          <a:effectLst>
            <a:glow rad="1803400">
              <a:srgbClr val="9B75EF">
                <a:alpha val="87000"/>
              </a:srgbClr>
            </a:glow>
          </a:effectLst>
          <a:scene3d>
            <a:camera prst="orthographicFront"/>
            <a:lightRig rig="flat" dir="t"/>
          </a:scene3d>
          <a:sp3d extrusionH="381000">
            <a:extrusionClr>
              <a:srgbClr val="9B75EF"/>
            </a:extrusionClr>
          </a:sp3d>
        </p:spPr>
      </p:pic>
      <p:sp>
        <p:nvSpPr>
          <p:cNvPr id="17" name="Овал 16"/>
          <p:cNvSpPr/>
          <p:nvPr/>
        </p:nvSpPr>
        <p:spPr>
          <a:xfrm>
            <a:off x="10650538" y="6297683"/>
            <a:ext cx="1541462" cy="843501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986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9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Овал 8"/>
          <p:cNvSpPr/>
          <p:nvPr/>
        </p:nvSpPr>
        <p:spPr>
          <a:xfrm>
            <a:off x="4508516" y="4253262"/>
            <a:ext cx="3087341" cy="2805065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Овал 7"/>
          <p:cNvSpPr/>
          <p:nvPr/>
        </p:nvSpPr>
        <p:spPr>
          <a:xfrm>
            <a:off x="363538" y="6115220"/>
            <a:ext cx="1389062" cy="681037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9466" y="1325446"/>
            <a:ext cx="5744734" cy="5667049"/>
          </a:xfrm>
        </p:spPr>
        <p:txBody>
          <a:bodyPr rtlCol="0"/>
          <a:lstStyle/>
          <a:p>
            <a:pPr marL="0" indent="0">
              <a:buNone/>
            </a:pPr>
            <a:r>
              <a:rPr lang="ru-RU" dirty="0">
                <a:solidFill>
                  <a:srgbClr val="FFFFFF"/>
                </a:solidFill>
              </a:rPr>
              <a:t>«Луна-9» советская </a:t>
            </a:r>
            <a:r>
              <a:rPr lang="ru-RU" dirty="0" smtClean="0">
                <a:solidFill>
                  <a:srgbClr val="FFFFFF"/>
                </a:solidFill>
              </a:rPr>
              <a:t>автоматическая межпланетная </a:t>
            </a:r>
            <a:r>
              <a:rPr lang="ru-RU" dirty="0">
                <a:solidFill>
                  <a:srgbClr val="FFFFFF"/>
                </a:solidFill>
              </a:rPr>
              <a:t>станция для изучения Луны космического пространства. До неё было </a:t>
            </a:r>
            <a:r>
              <a:rPr lang="ru-RU" dirty="0" smtClean="0">
                <a:solidFill>
                  <a:srgbClr val="FFFFFF"/>
                </a:solidFill>
              </a:rPr>
              <a:t>совершено </a:t>
            </a:r>
            <a:r>
              <a:rPr lang="ru-RU" dirty="0">
                <a:solidFill>
                  <a:srgbClr val="FFFFFF"/>
                </a:solidFill>
              </a:rPr>
              <a:t>одиннадцать попыток мягкой посадки на Луну </a:t>
            </a:r>
            <a:r>
              <a:rPr lang="ru-RU" dirty="0" smtClean="0">
                <a:solidFill>
                  <a:srgbClr val="FFFFFF"/>
                </a:solidFill>
              </a:rPr>
              <a:t>по </a:t>
            </a:r>
            <a:r>
              <a:rPr lang="ru-RU" dirty="0">
                <a:solidFill>
                  <a:srgbClr val="FFFFFF"/>
                </a:solidFill>
              </a:rPr>
              <a:t>программе создания автоматических лунных станций типа Е-6. При реализации проекта были решены такие задачи, как запуск космических аппаратов в дальний космос с промежуточной околоземной орбиты, использование автономной астроориентации, коррекция траектории полета на большом удалении от Земли, осуществление прецизионного прицеливания и мягкая посадка на небесное тело, лишенное атмосферы.</a:t>
            </a:r>
            <a:endParaRPr lang="ru-RU" sz="2800" dirty="0" smtClean="0">
              <a:solidFill>
                <a:srgbClr val="FFFFFF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1654-96A5-4280-94F3-931C61A9F92C}" type="slidenum">
              <a:rPr kumimoji="0" lang="ru-RU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ru-RU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>
                <a:solidFill>
                  <a:srgbClr val="FFFFFF"/>
                </a:solidFill>
              </a:rPr>
              <a:t>описание миссии</a:t>
            </a:r>
            <a:r>
              <a:rPr lang="ru-RU" dirty="0">
                <a:solidFill>
                  <a:srgbClr val="FFFFFF"/>
                </a:solidFill>
              </a:rPr>
              <a:t/>
            </a:r>
            <a:br>
              <a:rPr lang="ru-RU" dirty="0">
                <a:solidFill>
                  <a:srgbClr val="FFFFFF"/>
                </a:solidFill>
              </a:rPr>
            </a:b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15" name="Овал 14"/>
          <p:cNvSpPr/>
          <p:nvPr/>
        </p:nvSpPr>
        <p:spPr>
          <a:xfrm>
            <a:off x="363538" y="-304800"/>
            <a:ext cx="1541462" cy="843501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l="732" t="-156" r="15826" b="156"/>
          <a:stretch/>
        </p:blipFill>
        <p:spPr>
          <a:xfrm>
            <a:off x="363538" y="2824266"/>
            <a:ext cx="5414876" cy="4328352"/>
          </a:xfrm>
          <a:prstGeom prst="ellipse">
            <a:avLst/>
          </a:prstGeom>
          <a:ln w="63500" cap="rnd">
            <a:noFill/>
          </a:ln>
          <a:effectLst>
            <a:glow rad="876300">
              <a:srgbClr val="C0C3CA">
                <a:alpha val="86000"/>
              </a:srgbClr>
            </a:glow>
          </a:effectLst>
          <a:scene3d>
            <a:camera prst="orthographicFront"/>
            <a:lightRig rig="chilly" dir="t"/>
          </a:scene3d>
          <a:sp3d prstMaterial="dkEdge">
            <a:contourClr>
              <a:srgbClr val="EAEBF0"/>
            </a:contourClr>
          </a:sp3d>
        </p:spPr>
      </p:pic>
      <p:sp>
        <p:nvSpPr>
          <p:cNvPr id="10" name="Овал 9"/>
          <p:cNvSpPr/>
          <p:nvPr/>
        </p:nvSpPr>
        <p:spPr>
          <a:xfrm>
            <a:off x="11289055" y="6181910"/>
            <a:ext cx="1541462" cy="843501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530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9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-774700" y="1556094"/>
            <a:ext cx="13449300" cy="451050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9406455" y="1743691"/>
            <a:ext cx="1686597" cy="9922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1156355" y="1719400"/>
            <a:ext cx="1686597" cy="9922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>
                <a:solidFill>
                  <a:srgbClr val="FFFFFF"/>
                </a:solidFill>
              </a:rPr>
              <a:t>Отличие наше миссии от реальной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488" y="1930843"/>
            <a:ext cx="3790195" cy="4294567"/>
          </a:xfrm>
        </p:spPr>
        <p:txBody>
          <a:bodyPr rtlCol="0">
            <a:noAutofit/>
          </a:bodyPr>
          <a:lstStyle/>
          <a:p>
            <a:pPr algn="just"/>
            <a:r>
              <a:rPr lang="ru-RU" i="1" dirty="0"/>
              <a:t>«Луна-9»</a:t>
            </a:r>
            <a:r>
              <a:rPr lang="ru-RU" dirty="0"/>
              <a:t> была запущена ракетой «</a:t>
            </a:r>
            <a:r>
              <a:rPr lang="ru-RU" dirty="0" smtClean="0"/>
              <a:t>Молния-М»</a:t>
            </a:r>
            <a:r>
              <a:rPr lang="ru-RU" dirty="0"/>
              <a:t> </a:t>
            </a:r>
            <a:r>
              <a:rPr lang="ru-RU" dirty="0" smtClean="0"/>
              <a:t>на</a:t>
            </a:r>
            <a:r>
              <a:rPr lang="ru-RU" dirty="0"/>
              <a:t> космодроме </a:t>
            </a:r>
            <a:r>
              <a:rPr lang="ru-RU" dirty="0" smtClean="0"/>
              <a:t>Байконур.</a:t>
            </a:r>
            <a:r>
              <a:rPr lang="ru-RU" dirty="0"/>
              <a:t> Старт состоялся 31 января 1966 </a:t>
            </a:r>
            <a:r>
              <a:rPr lang="ru-RU" dirty="0" smtClean="0"/>
              <a:t>года.</a:t>
            </a:r>
            <a:r>
              <a:rPr lang="ru-RU" dirty="0"/>
              <a:t> Первые три ступени четырехступенчатой ракеты-носителя вывели полезную нагрузку и четвертую ступень на низкую околоземную </a:t>
            </a:r>
            <a:r>
              <a:rPr lang="ru-RU" dirty="0" smtClean="0"/>
              <a:t>орбиту</a:t>
            </a:r>
            <a:r>
              <a:rPr lang="ru-RU" dirty="0"/>
              <a:t>. Затем запустили четвертую ступень, </a:t>
            </a:r>
            <a:r>
              <a:rPr lang="ru-RU" dirty="0" err="1" smtClean="0"/>
              <a:t>Blok</a:t>
            </a:r>
            <a:r>
              <a:rPr lang="ru-RU" dirty="0" smtClean="0"/>
              <a:t>-L.</a:t>
            </a:r>
            <a:r>
              <a:rPr lang="ru-RU" b="1" dirty="0" smtClean="0"/>
              <a:t> </a:t>
            </a:r>
            <a:endParaRPr lang="ru-RU" dirty="0"/>
          </a:p>
          <a:p>
            <a:pPr algn="just"/>
            <a:r>
              <a:rPr lang="ru-RU" dirty="0"/>
              <a:t>Блок Л (разгонный блок) четвёртая ступень ракеты-носителя «Молния» (8К78). Первый из советских ракетных блоков, имевший возможность запуска в невесомости</a:t>
            </a:r>
            <a:r>
              <a:rPr lang="ru-RU" dirty="0" smtClean="0"/>
              <a:t>.</a:t>
            </a:r>
            <a:r>
              <a:rPr lang="ru-RU" sz="1800" dirty="0"/>
              <a:t> </a:t>
            </a:r>
            <a:r>
              <a:rPr lang="ru-RU" dirty="0"/>
              <a:t>Всего изготовлено более 320 экземпляров блока «Л» и его модификаций 2БЛ и 2МЛ, для ракет «Молния» и «Молния-М».</a:t>
            </a:r>
          </a:p>
          <a:p>
            <a:pPr algn="just"/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EC71654-96A5-4280-94F3-931C61A9F92C}" type="slidenum">
              <a:rPr lang="ru-RU" smtClean="0"/>
              <a:pPr rtl="0"/>
              <a:t>7</a:t>
            </a:fld>
            <a:endParaRPr lang="ru-RU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921836" y="1930021"/>
            <a:ext cx="4969238" cy="4294567"/>
          </a:xfrm>
        </p:spPr>
        <p:txBody>
          <a:bodyPr rtlCol="0">
            <a:noAutofit/>
          </a:bodyPr>
          <a:lstStyle/>
          <a:p>
            <a:pPr algn="just"/>
            <a:r>
              <a:rPr lang="ru-RU" dirty="0"/>
              <a:t>Эксплуатация ракеты-носителя «Молния-М» завершена 30 сентября 2010 года, последний экземпляр ракеты был использован для запуска спутника «Око» системы СПРН. В демонстрационном зале кафедры СМ-1 МГТУ им. Н. Э. Баумана хранится препарированный Блок «Л», использовавшийся в качестве учебного пособия.</a:t>
            </a:r>
          </a:p>
          <a:p>
            <a:pPr algn="just"/>
            <a:r>
              <a:rPr lang="ru-RU" dirty="0"/>
              <a:t>В настоящее время для запусков на высокоэллиптические орбиты используется аналогичная по классу РН «Союз-2» с РБ «Фрегат», обладающая более гибкими возможностями выведения на различные траектории.</a:t>
            </a:r>
          </a:p>
          <a:p>
            <a:pPr algn="just"/>
            <a:r>
              <a:rPr lang="ru-RU" dirty="0"/>
              <a:t>Часть технических характеристик блока Л засекречена, в связи с чем нет возможности произвести расчеты на этапе запуска четвертой ступени. По этой причине мы реализуем миссию лишь до этапа запуска четвертой ступени.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448887" y="6226233"/>
            <a:ext cx="1571106" cy="739832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undefin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9120" y="1802141"/>
            <a:ext cx="2286437" cy="401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Прямоугольник 20"/>
          <p:cNvSpPr/>
          <p:nvPr/>
        </p:nvSpPr>
        <p:spPr>
          <a:xfrm>
            <a:off x="370802" y="-216642"/>
            <a:ext cx="1571106" cy="739832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11093052" y="6252933"/>
            <a:ext cx="1541462" cy="843501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729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/>
          <p:cNvSpPr>
            <a:spLocks noGrp="1"/>
          </p:cNvSpPr>
          <p:nvPr>
            <p:ph type="pic" sz="quarter" idx="13"/>
          </p:nvPr>
        </p:nvSpPr>
        <p:spPr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4618424" y="499595"/>
            <a:ext cx="5727700" cy="613410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93700" y="6263060"/>
            <a:ext cx="1396926" cy="59494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8229600" y="228600"/>
            <a:ext cx="5727700" cy="613410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 dirty="0" smtClean="0">
                <a:solidFill>
                  <a:srgbClr val="FFFFFF"/>
                </a:solidFill>
              </a:rPr>
              <a:t>Математическая модель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825577"/>
            <a:ext cx="6597458" cy="1392892"/>
          </a:xfrm>
        </p:spPr>
        <p:txBody>
          <a:bodyPr rtlCol="0"/>
          <a:lstStyle/>
          <a:p>
            <a:pPr marL="0" indent="0">
              <a:buNone/>
            </a:pPr>
            <a:r>
              <a:rPr lang="ru-RU" dirty="0" smtClean="0">
                <a:solidFill>
                  <a:srgbClr val="FFFFFF"/>
                </a:solidFill>
              </a:rPr>
              <a:t>Для расчёта математической модели перед нами стояла задача нахождения зависимости скорости от времени при влиянии на аппарат множества сил.</a:t>
            </a:r>
            <a:endParaRPr lang="ru-RU" dirty="0">
              <a:solidFill>
                <a:srgbClr val="FFFFFF"/>
              </a:solidFill>
            </a:endParaRPr>
          </a:p>
        </p:txBody>
      </p:sp>
      <p:pic>
        <p:nvPicPr>
          <p:cNvPr id="8" name="Picture 8" descr="Picture backgroun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9" t="6373" r="3489" b="1622"/>
          <a:stretch/>
        </p:blipFill>
        <p:spPr bwMode="auto">
          <a:xfrm>
            <a:off x="8008730" y="-308910"/>
            <a:ext cx="6362417" cy="6330941"/>
          </a:xfrm>
          <a:prstGeom prst="ellipse">
            <a:avLst/>
          </a:prstGeom>
          <a:solidFill>
            <a:schemeClr val="bg1">
              <a:lumMod val="85000"/>
            </a:schemeClr>
          </a:solidFill>
          <a:ln w="63500" cap="rnd">
            <a:noFill/>
          </a:ln>
          <a:effectLst>
            <a:glow rad="1803400">
              <a:srgbClr val="9B75EF">
                <a:alpha val="87000"/>
              </a:srgbClr>
            </a:glow>
          </a:effectLst>
          <a:scene3d>
            <a:camera prst="orthographicFront"/>
            <a:lightRig rig="flat" dir="t"/>
          </a:scene3d>
          <a:sp3d extrusionH="381000">
            <a:extrusionClr>
              <a:srgbClr val="9B75EF"/>
            </a:extrusionClr>
          </a:sp3d>
        </p:spPr>
      </p:pic>
      <p:sp>
        <p:nvSpPr>
          <p:cNvPr id="12" name="Прямоугольник 11"/>
          <p:cNvSpPr/>
          <p:nvPr/>
        </p:nvSpPr>
        <p:spPr>
          <a:xfrm>
            <a:off x="513875" y="-96299"/>
            <a:ext cx="1396926" cy="59494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00" y="3275684"/>
            <a:ext cx="6597458" cy="3273738"/>
          </a:xfrm>
          <a:prstGeom prst="rect">
            <a:avLst/>
          </a:prstGeom>
        </p:spPr>
      </p:pic>
      <p:sp>
        <p:nvSpPr>
          <p:cNvPr id="13" name="Овал 12"/>
          <p:cNvSpPr/>
          <p:nvPr/>
        </p:nvSpPr>
        <p:spPr>
          <a:xfrm>
            <a:off x="363538" y="-304800"/>
            <a:ext cx="1541462" cy="843501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671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9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424975" y="6240691"/>
            <a:ext cx="1396926" cy="59494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6698774" y="-105202"/>
            <a:ext cx="5785325" cy="3734198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EC71654-96A5-4280-94F3-931C61A9F92C}" type="slidenum">
              <a:rPr lang="en-US" noProof="0" smtClean="0"/>
              <a:pPr rtl="0"/>
              <a:t>9</a:t>
            </a:fld>
            <a:endParaRPr lang="en-US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525834" y="1075996"/>
                <a:ext cx="10837862" cy="5490538"/>
              </a:xfrm>
            </p:spPr>
            <p:txBody>
              <a:bodyPr>
                <a:noAutofit/>
              </a:bodyPr>
              <a:lstStyle/>
              <a:p>
                <a:pPr marL="0" indent="0" algn="just">
                  <a:buNone/>
                </a:pPr>
                <a:r>
                  <a:rPr lang="ru-RU" sz="2400" dirty="0" smtClean="0">
                    <a:solidFill>
                      <a:srgbClr val="FFFFFF"/>
                    </a:solidFill>
                  </a:rPr>
                  <a:t>Мы предположили, </a:t>
                </a:r>
                <a:r>
                  <a:rPr lang="ru-RU" sz="2400" dirty="0">
                    <a:solidFill>
                      <a:srgbClr val="FFFFFF"/>
                    </a:solidFill>
                  </a:rPr>
                  <a:t>что ракета летит в свободном пространстве, т.е. она не испытывает ни силы гравитации, ни сопротивления атмосферы и что скорость истечения продуктов сгорания относительно ракеты постоянна. </a:t>
                </a:r>
                <a:r>
                  <a:rPr lang="ru-RU" sz="2400" dirty="0" smtClean="0">
                    <a:solidFill>
                      <a:srgbClr val="FFFFFF"/>
                    </a:solidFill>
                  </a:rPr>
                  <a:t>Также мы предположили, что </a:t>
                </a:r>
                <a:r>
                  <a:rPr lang="ru-RU" sz="2400" dirty="0">
                    <a:solidFill>
                      <a:srgbClr val="FFFFFF"/>
                    </a:solidFill>
                  </a:rPr>
                  <a:t>равнодействующая сил взрывчатых масс проходит через центр масс ракеты, начальная скорость при отрыве от Земли равна 0.</a:t>
                </a:r>
              </a:p>
              <a:p>
                <a:pPr marL="0" indent="0" algn="just">
                  <a:buNone/>
                </a:pPr>
                <a:r>
                  <a:rPr lang="ru-RU" sz="2400" dirty="0" smtClean="0">
                    <a:solidFill>
                      <a:srgbClr val="FFFFFF"/>
                    </a:solidFill>
                  </a:rPr>
                  <a:t>Рассматривали </a:t>
                </a:r>
                <a:r>
                  <a:rPr lang="ru-RU" sz="2400" dirty="0">
                    <a:solidFill>
                      <a:srgbClr val="FFFFFF"/>
                    </a:solidFill>
                  </a:rPr>
                  <a:t>инерциальную систему отсчета, связанную с Землей. </a:t>
                </a:r>
                <a:r>
                  <a:rPr lang="ru-RU" sz="2400" dirty="0" smtClean="0">
                    <a:solidFill>
                      <a:srgbClr val="FFFFFF"/>
                    </a:solidFill>
                  </a:rPr>
                  <a:t>Пренебрегли </a:t>
                </a:r>
                <a:r>
                  <a:rPr lang="ru-RU" sz="2400" dirty="0">
                    <a:solidFill>
                      <a:srgbClr val="FFFFFF"/>
                    </a:solidFill>
                  </a:rPr>
                  <a:t>изменением внешней потенциальной энергии газа.</a:t>
                </a:r>
              </a:p>
              <a:p>
                <a:pPr marL="0" indent="0" algn="just">
                  <a:buNone/>
                </a:pPr>
                <a:r>
                  <a:rPr lang="ru-RU" sz="2400" dirty="0" smtClean="0">
                    <a:solidFill>
                      <a:srgbClr val="FFFFFF"/>
                    </a:solidFill>
                  </a:rPr>
                  <a:t>Предположили, что </a:t>
                </a:r>
                <a:r>
                  <a:rPr lang="ru-RU" sz="2400" dirty="0">
                    <a:solidFill>
                      <a:srgbClr val="FFFFFF"/>
                    </a:solidFill>
                  </a:rPr>
                  <a:t>в продолжении всего процесса истечения начальные параметры рабочего тела неизменны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4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ru-RU" sz="240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ru-RU" sz="24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4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ru-RU" sz="240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ru-RU" sz="24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4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ru-RU" sz="240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ru-RU" sz="2400" dirty="0">
                    <a:solidFill>
                      <a:srgbClr val="FFFFFF"/>
                    </a:solidFill>
                  </a:rPr>
                  <a:t> =</a:t>
                </a:r>
                <a:r>
                  <a:rPr lang="ru-RU" sz="2400" dirty="0" err="1" smtClean="0">
                    <a:solidFill>
                      <a:srgbClr val="FFFFFF"/>
                    </a:solidFill>
                  </a:rPr>
                  <a:t>const</a:t>
                </a:r>
                <a:r>
                  <a:rPr lang="ru-RU" sz="2400" dirty="0" smtClean="0">
                    <a:solidFill>
                      <a:srgbClr val="FFFFFF"/>
                    </a:solidFill>
                  </a:rPr>
                  <a:t>) и что </a:t>
                </a:r>
                <a:r>
                  <a:rPr lang="ru-RU" sz="2400" dirty="0">
                    <a:solidFill>
                      <a:srgbClr val="FFFFFF"/>
                    </a:solidFill>
                  </a:rPr>
                  <a:t>начальная скорость течения W1=0 (газ в резервуаре неподвижен). </a:t>
                </a:r>
                <a:r>
                  <a:rPr lang="ru-RU" sz="2400" dirty="0" smtClean="0">
                    <a:solidFill>
                      <a:srgbClr val="FFFFFF"/>
                    </a:solidFill>
                  </a:rPr>
                  <a:t>Рассмотрели </a:t>
                </a:r>
                <a:r>
                  <a:rPr lang="ru-RU" sz="2400" dirty="0">
                    <a:solidFill>
                      <a:srgbClr val="FFFFFF"/>
                    </a:solidFill>
                  </a:rPr>
                  <a:t>продольное движение без учета вращения Земли. </a:t>
                </a:r>
                <a:r>
                  <a:rPr lang="ru-RU" sz="2400" dirty="0" smtClean="0">
                    <a:solidFill>
                      <a:srgbClr val="FFFFFF"/>
                    </a:solidFill>
                  </a:rPr>
                  <a:t>Приняли </a:t>
                </a:r>
                <a:r>
                  <a:rPr lang="ru-RU" sz="2400" dirty="0">
                    <a:solidFill>
                      <a:srgbClr val="FFFFFF"/>
                    </a:solidFill>
                  </a:rPr>
                  <a:t>углы атаки равными нулю. </a:t>
                </a:r>
                <a:r>
                  <a:rPr lang="ru-RU" sz="2400" dirty="0" smtClean="0">
                    <a:solidFill>
                      <a:srgbClr val="FFFFFF"/>
                    </a:solidFill>
                  </a:rPr>
                  <a:t>Пренебрегли </a:t>
                </a:r>
                <a:r>
                  <a:rPr lang="ru-RU" sz="2400" dirty="0">
                    <a:solidFill>
                      <a:srgbClr val="FFFFFF"/>
                    </a:solidFill>
                  </a:rPr>
                  <a:t>величиной подъемной аэродинамической силы.</a:t>
                </a:r>
              </a:p>
              <a:p>
                <a:pPr marL="0" indent="0" algn="just">
                  <a:buNone/>
                </a:pPr>
                <a:r>
                  <a:rPr lang="ru-RU" sz="2400" dirty="0">
                    <a:solidFill>
                      <a:srgbClr val="FFFFFF"/>
                    </a:solidFill>
                  </a:rPr>
                  <a:t>П</a:t>
                </a:r>
                <a:r>
                  <a:rPr lang="ru-RU" sz="2400" dirty="0" smtClean="0">
                    <a:solidFill>
                      <a:srgbClr val="FFFFFF"/>
                    </a:solidFill>
                  </a:rPr>
                  <a:t>риближенно считали </a:t>
                </a:r>
                <a:r>
                  <a:rPr lang="ru-RU" sz="2400" dirty="0">
                    <a:solidFill>
                      <a:srgbClr val="FFFFFF"/>
                    </a:solidFill>
                  </a:rPr>
                  <a:t>газ несжимаемым, а его температуру постоянной. </a:t>
                </a:r>
                <a:r>
                  <a:rPr lang="ru-RU" sz="2400" dirty="0" smtClean="0">
                    <a:solidFill>
                      <a:srgbClr val="FFFFFF"/>
                    </a:solidFill>
                  </a:rPr>
                  <a:t>Приняли </a:t>
                </a:r>
                <a:r>
                  <a:rPr lang="ru-RU" sz="2400" dirty="0">
                    <a:solidFill>
                      <a:srgbClr val="FFFFFF"/>
                    </a:solidFill>
                  </a:rPr>
                  <a:t>орбиту за окружность. </a:t>
                </a:r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5834" y="1075996"/>
                <a:ext cx="10837862" cy="5490538"/>
              </a:xfrm>
              <a:blipFill>
                <a:blip r:embed="rId2"/>
                <a:stretch>
                  <a:fillRect l="-844" t="-1556" r="-9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515938" y="-105201"/>
            <a:ext cx="11150600" cy="1070402"/>
          </a:xfrm>
        </p:spPr>
        <p:txBody>
          <a:bodyPr/>
          <a:lstStyle/>
          <a:p>
            <a:r>
              <a:rPr lang="ru-RU" dirty="0">
                <a:solidFill>
                  <a:srgbClr val="FFFFFF"/>
                </a:solidFill>
              </a:rPr>
              <a:t>Физическая </a:t>
            </a:r>
            <a:r>
              <a:rPr lang="ru-RU" dirty="0" smtClean="0">
                <a:solidFill>
                  <a:srgbClr val="FFFFFF"/>
                </a:solidFill>
              </a:rPr>
              <a:t>модель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515938" y="-297470"/>
            <a:ext cx="1396926" cy="594940"/>
          </a:xfrm>
          <a:prstGeom prst="rect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Овал 7"/>
          <p:cNvSpPr/>
          <p:nvPr/>
        </p:nvSpPr>
        <p:spPr>
          <a:xfrm>
            <a:off x="10942637" y="6278791"/>
            <a:ext cx="1541462" cy="843501"/>
          </a:xfrm>
          <a:prstGeom prst="ellipse">
            <a:avLst/>
          </a:prstGeom>
          <a:solidFill>
            <a:srgbClr val="729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187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512_TF34076243" id="{94C2722F-8848-4209-9C4C-09427914FB00}" vid="{8B6D946A-4E88-4114-B5AD-CF66231E8EAC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0" ma:contentTypeDescription="Create a new document." ma:contentTypeScope="" ma:versionID="e39e7e9e36de66d473ce04bb4ab2dbb8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dc5994665da46609c24125788630d8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F4E1AF-DB5E-4764-961C-6F82B33E9E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4C31332-3081-4BD9-AD6F-078B4521F3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19797F-2510-4681-A59B-FCD8F3733FE0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16c05727-aa75-4e4a-9b5f-8a80a1165891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с синими сферами</Template>
  <TotalTime>0</TotalTime>
  <Words>663</Words>
  <Application>Microsoft Office PowerPoint</Application>
  <PresentationFormat>Широкоэкранный</PresentationFormat>
  <Paragraphs>68</Paragraphs>
  <Slides>15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Cambria Math</vt:lpstr>
      <vt:lpstr>Corbel</vt:lpstr>
      <vt:lpstr>Тема Office</vt:lpstr>
      <vt:lpstr>Миссия «луна-9»</vt:lpstr>
      <vt:lpstr>Презентация PowerPoint</vt:lpstr>
      <vt:lpstr>Цели миссии </vt:lpstr>
      <vt:lpstr>Задачи команды</vt:lpstr>
      <vt:lpstr>Наша команда</vt:lpstr>
      <vt:lpstr>описание миссии </vt:lpstr>
      <vt:lpstr>Отличие наше миссии от реальной</vt:lpstr>
      <vt:lpstr>Математическая модель</vt:lpstr>
      <vt:lpstr>Физическая модель</vt:lpstr>
      <vt:lpstr>Программная реализация</vt:lpstr>
      <vt:lpstr>Программная реализация</vt:lpstr>
      <vt:lpstr>Презентация PowerPoint</vt:lpstr>
      <vt:lpstr>Презентация PowerPoint</vt:lpstr>
      <vt:lpstr>Заключение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2024-11-30T20:13:19Z</dcterms:created>
  <dcterms:modified xsi:type="dcterms:W3CDTF">2024-12-04T22:10:57Z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